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64" r:id="rId4"/>
    <p:sldId id="265" r:id="rId5"/>
    <p:sldId id="266" r:id="rId6"/>
    <p:sldId id="269" r:id="rId7"/>
    <p:sldId id="258" r:id="rId8"/>
    <p:sldId id="259" r:id="rId9"/>
    <p:sldId id="260" r:id="rId10"/>
    <p:sldId id="261" r:id="rId11"/>
    <p:sldId id="262" r:id="rId12"/>
    <p:sldId id="263"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21" d="100"/>
          <a:sy n="121" d="100"/>
        </p:scale>
        <p:origin x="17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2E51-46D6-414D-A749-9F7223E06E01}" type="datetimeFigureOut">
              <a:rPr lang="en-US" smtClean="0"/>
              <a:t>3/21/19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7B973-6043-4997-86AA-EFABD824B1C0}" type="slidenum">
              <a:rPr lang="en-US" smtClean="0"/>
              <a:t>‹#›</a:t>
            </a:fld>
            <a:endParaRPr lang="en-US"/>
          </a:p>
        </p:txBody>
      </p:sp>
    </p:spTree>
    <p:extLst>
      <p:ext uri="{BB962C8B-B14F-4D97-AF65-F5344CB8AC3E}">
        <p14:creationId xmlns:p14="http://schemas.microsoft.com/office/powerpoint/2010/main" val="348977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10</a:t>
            </a:fld>
            <a:endParaRPr lang="en-US"/>
          </a:p>
        </p:txBody>
      </p:sp>
    </p:spTree>
    <p:extLst>
      <p:ext uri="{BB962C8B-B14F-4D97-AF65-F5344CB8AC3E}">
        <p14:creationId xmlns:p14="http://schemas.microsoft.com/office/powerpoint/2010/main" val="25365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11</a:t>
            </a:fld>
            <a:endParaRPr lang="en-US"/>
          </a:p>
        </p:txBody>
      </p:sp>
    </p:spTree>
    <p:extLst>
      <p:ext uri="{BB962C8B-B14F-4D97-AF65-F5344CB8AC3E}">
        <p14:creationId xmlns:p14="http://schemas.microsoft.com/office/powerpoint/2010/main" val="34082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12</a:t>
            </a:fld>
            <a:endParaRPr lang="en-US"/>
          </a:p>
        </p:txBody>
      </p:sp>
    </p:spTree>
    <p:extLst>
      <p:ext uri="{BB962C8B-B14F-4D97-AF65-F5344CB8AC3E}">
        <p14:creationId xmlns:p14="http://schemas.microsoft.com/office/powerpoint/2010/main" val="24651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9350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04807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33891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968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99952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45123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71301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764985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4442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92425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088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3F00C8-4AB0-4F0E-B118-ACAF69A276AB}" type="datetimeFigureOut">
              <a:rPr lang="en-US" smtClean="0"/>
              <a:t>3/21/19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723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1318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0528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2826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23F00C8-4AB0-4F0E-B118-ACAF69A276AB}" type="datetimeFigureOut">
              <a:rPr lang="en-US" smtClean="0"/>
              <a:t>3/21/19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17982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38470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23F00C8-4AB0-4F0E-B118-ACAF69A276AB}" type="datetimeFigureOut">
              <a:rPr lang="en-US" smtClean="0"/>
              <a:t>3/21/19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10C0DC-2D21-4FFA-AE98-19BDEC690D31}" type="slidenum">
              <a:rPr lang="en-US" smtClean="0"/>
              <a:t>‹#›</a:t>
            </a:fld>
            <a:endParaRPr lang="en-US"/>
          </a:p>
        </p:txBody>
      </p:sp>
    </p:spTree>
    <p:extLst>
      <p:ext uri="{BB962C8B-B14F-4D97-AF65-F5344CB8AC3E}">
        <p14:creationId xmlns:p14="http://schemas.microsoft.com/office/powerpoint/2010/main" val="5661648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179321"/>
          </a:xfrm>
        </p:spPr>
        <p:txBody>
          <a:bodyPr/>
          <a:lstStyle/>
          <a:p>
            <a:r>
              <a:rPr lang="en-GB" dirty="0"/>
              <a:t>Paperless Restaurant App</a:t>
            </a:r>
            <a:endParaRPr lang="en-US" dirty="0"/>
          </a:p>
        </p:txBody>
      </p:sp>
      <p:sp>
        <p:nvSpPr>
          <p:cNvPr id="3" name="Subtitle 2"/>
          <p:cNvSpPr>
            <a:spLocks noGrp="1"/>
          </p:cNvSpPr>
          <p:nvPr>
            <p:ph type="subTitle" idx="1"/>
          </p:nvPr>
        </p:nvSpPr>
        <p:spPr>
          <a:xfrm>
            <a:off x="684212" y="3091543"/>
            <a:ext cx="6400800" cy="2873828"/>
          </a:xfrm>
        </p:spPr>
        <p:txBody>
          <a:bodyPr>
            <a:normAutofit/>
          </a:bodyPr>
          <a:lstStyle/>
          <a:p>
            <a:r>
              <a:rPr lang="en-GB" dirty="0"/>
              <a:t>Coursework 2</a:t>
            </a:r>
          </a:p>
          <a:p>
            <a:r>
              <a:rPr lang="en-GB" dirty="0"/>
              <a:t>Group 3</a:t>
            </a:r>
          </a:p>
          <a:p>
            <a:pPr marL="342900" indent="-342900">
              <a:buFont typeface="Arial" panose="020B0604020202020204" pitchFamily="34" charset="0"/>
              <a:buChar char="•"/>
            </a:pPr>
            <a:r>
              <a:rPr lang="en-GB" sz="1700" dirty="0"/>
              <a:t>Connor Partington</a:t>
            </a:r>
          </a:p>
          <a:p>
            <a:pPr marL="342900" indent="-342900">
              <a:buFont typeface="Arial" panose="020B0604020202020204" pitchFamily="34" charset="0"/>
              <a:buChar char="•"/>
            </a:pPr>
            <a:r>
              <a:rPr lang="en-US" sz="1700" dirty="0"/>
              <a:t>David Beattie</a:t>
            </a:r>
          </a:p>
          <a:p>
            <a:pPr marL="342900" indent="-342900">
              <a:buFont typeface="Arial" panose="020B0604020202020204" pitchFamily="34" charset="0"/>
              <a:buChar char="•"/>
            </a:pPr>
            <a:r>
              <a:rPr lang="en-US" sz="1700" dirty="0"/>
              <a:t>Cody Lawson</a:t>
            </a:r>
          </a:p>
          <a:p>
            <a:pPr marL="342900" indent="-342900">
              <a:buFont typeface="Arial" panose="020B0604020202020204" pitchFamily="34" charset="0"/>
              <a:buChar char="•"/>
            </a:pPr>
            <a:r>
              <a:rPr lang="en-US" sz="1700" dirty="0"/>
              <a:t>Luke Mather </a:t>
            </a:r>
          </a:p>
          <a:p>
            <a:pPr marL="342900" indent="-342900">
              <a:buFont typeface="Arial" panose="020B0604020202020204" pitchFamily="34" charset="0"/>
              <a:buChar char="•"/>
            </a:pPr>
            <a:r>
              <a:rPr lang="en-US" sz="1700" dirty="0"/>
              <a:t>Scott Davies</a:t>
            </a:r>
          </a:p>
        </p:txBody>
      </p:sp>
    </p:spTree>
    <p:extLst>
      <p:ext uri="{BB962C8B-B14F-4D97-AF65-F5344CB8AC3E}">
        <p14:creationId xmlns:p14="http://schemas.microsoft.com/office/powerpoint/2010/main" val="1391306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830095" cy="1400530"/>
          </a:xfrm>
        </p:spPr>
        <p:txBody>
          <a:bodyPr/>
          <a:lstStyle/>
          <a:p>
            <a:r>
              <a:rPr lang="en-GB" dirty="0"/>
              <a:t>Counter View</a:t>
            </a:r>
            <a:endParaRPr lang="en-US" dirty="0"/>
          </a:p>
        </p:txBody>
      </p:sp>
      <p:sp>
        <p:nvSpPr>
          <p:cNvPr id="3" name="Content Placeholder 2"/>
          <p:cNvSpPr>
            <a:spLocks noGrp="1"/>
          </p:cNvSpPr>
          <p:nvPr>
            <p:ph idx="1"/>
          </p:nvPr>
        </p:nvSpPr>
        <p:spPr>
          <a:xfrm>
            <a:off x="646111" y="2052918"/>
            <a:ext cx="4038869" cy="4195481"/>
          </a:xfrm>
        </p:spPr>
        <p:txBody>
          <a:bodyPr/>
          <a:lstStyle/>
          <a:p>
            <a:r>
              <a:rPr lang="en-GB" dirty="0"/>
              <a:t>Ability to save, print, and delete completed orders</a:t>
            </a:r>
          </a:p>
          <a:p>
            <a:r>
              <a:rPr lang="en-GB" dirty="0"/>
              <a:t>Print displays preview and then another tab for printing as .pdf file</a:t>
            </a:r>
          </a:p>
          <a:p>
            <a:r>
              <a:rPr lang="en-US" dirty="0"/>
              <a:t>Dynamically updated</a:t>
            </a:r>
          </a:p>
          <a:p>
            <a:r>
              <a:rPr lang="en-GB" dirty="0"/>
              <a:t>Confirmation messages</a:t>
            </a:r>
            <a:endParaRPr lang="en-US" dirty="0"/>
          </a:p>
        </p:txBody>
      </p:sp>
      <p:pic>
        <p:nvPicPr>
          <p:cNvPr id="4" name="Picture 3"/>
          <p:cNvPicPr>
            <a:picLocks noChangeAspect="1"/>
          </p:cNvPicPr>
          <p:nvPr/>
        </p:nvPicPr>
        <p:blipFill rotWithShape="1">
          <a:blip r:embed="rId3"/>
          <a:srcRect l="6214" t="19439" r="41072" b="13685"/>
          <a:stretch/>
        </p:blipFill>
        <p:spPr>
          <a:xfrm>
            <a:off x="5860870" y="2401887"/>
            <a:ext cx="6199422" cy="4260169"/>
          </a:xfrm>
          <a:prstGeom prst="rect">
            <a:avLst/>
          </a:prstGeom>
        </p:spPr>
      </p:pic>
      <p:pic>
        <p:nvPicPr>
          <p:cNvPr id="5" name="Picture 4"/>
          <p:cNvPicPr>
            <a:picLocks noChangeAspect="1"/>
          </p:cNvPicPr>
          <p:nvPr/>
        </p:nvPicPr>
        <p:blipFill rotWithShape="1">
          <a:blip r:embed="rId4"/>
          <a:srcRect l="19429" t="15616" r="54072" b="27681"/>
          <a:stretch/>
        </p:blipFill>
        <p:spPr>
          <a:xfrm>
            <a:off x="4684980" y="95794"/>
            <a:ext cx="2351780" cy="2725783"/>
          </a:xfrm>
          <a:prstGeom prst="rect">
            <a:avLst/>
          </a:prstGeom>
        </p:spPr>
      </p:pic>
      <p:cxnSp>
        <p:nvCxnSpPr>
          <p:cNvPr id="7" name="Straight Arrow Connector 6"/>
          <p:cNvCxnSpPr>
            <a:stCxn id="5" idx="2"/>
          </p:cNvCxnSpPr>
          <p:nvPr/>
        </p:nvCxnSpPr>
        <p:spPr>
          <a:xfrm>
            <a:off x="5860870" y="2821577"/>
            <a:ext cx="5175068" cy="132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5"/>
          <a:srcRect l="38786" t="10472" r="38500" b="81352"/>
          <a:stretch/>
        </p:blipFill>
        <p:spPr>
          <a:xfrm>
            <a:off x="7245534" y="883017"/>
            <a:ext cx="2769326" cy="539931"/>
          </a:xfrm>
          <a:prstGeom prst="rect">
            <a:avLst/>
          </a:prstGeom>
        </p:spPr>
      </p:pic>
      <p:pic>
        <p:nvPicPr>
          <p:cNvPr id="10" name="Picture 9"/>
          <p:cNvPicPr>
            <a:picLocks noChangeAspect="1"/>
          </p:cNvPicPr>
          <p:nvPr/>
        </p:nvPicPr>
        <p:blipFill rotWithShape="1">
          <a:blip r:embed="rId6"/>
          <a:srcRect l="38572" t="10209" r="38643" b="81747"/>
          <a:stretch/>
        </p:blipFill>
        <p:spPr>
          <a:xfrm>
            <a:off x="9170128" y="1660321"/>
            <a:ext cx="2778034" cy="531222"/>
          </a:xfrm>
          <a:prstGeom prst="rect">
            <a:avLst/>
          </a:prstGeom>
        </p:spPr>
      </p:pic>
      <p:cxnSp>
        <p:nvCxnSpPr>
          <p:cNvPr id="12" name="Straight Arrow Connector 11"/>
          <p:cNvCxnSpPr>
            <a:stCxn id="10" idx="2"/>
          </p:cNvCxnSpPr>
          <p:nvPr/>
        </p:nvCxnSpPr>
        <p:spPr>
          <a:xfrm>
            <a:off x="10559145" y="2191543"/>
            <a:ext cx="953586" cy="13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086027" y="1422948"/>
            <a:ext cx="2573264" cy="214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4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359832" cy="1400530"/>
          </a:xfrm>
        </p:spPr>
        <p:txBody>
          <a:bodyPr/>
          <a:lstStyle/>
          <a:p>
            <a:r>
              <a:rPr lang="en-GB" dirty="0"/>
              <a:t>Admin View</a:t>
            </a:r>
            <a:endParaRPr lang="en-US" dirty="0"/>
          </a:p>
        </p:txBody>
      </p:sp>
      <p:sp>
        <p:nvSpPr>
          <p:cNvPr id="3" name="Content Placeholder 2"/>
          <p:cNvSpPr>
            <a:spLocks noGrp="1"/>
          </p:cNvSpPr>
          <p:nvPr>
            <p:ph idx="1"/>
          </p:nvPr>
        </p:nvSpPr>
        <p:spPr>
          <a:xfrm>
            <a:off x="646113" y="2052918"/>
            <a:ext cx="4527249" cy="4195481"/>
          </a:xfrm>
        </p:spPr>
        <p:txBody>
          <a:bodyPr/>
          <a:lstStyle/>
          <a:p>
            <a:r>
              <a:rPr lang="en-GB" dirty="0"/>
              <a:t>Ability to add, delete, and update menu items</a:t>
            </a:r>
          </a:p>
          <a:p>
            <a:r>
              <a:rPr lang="en-US" dirty="0"/>
              <a:t>Dynamically updated</a:t>
            </a:r>
            <a:endParaRPr lang="en-GB" dirty="0"/>
          </a:p>
          <a:p>
            <a:r>
              <a:rPr lang="en-GB" dirty="0"/>
              <a:t>Full menu and prices can be viewed </a:t>
            </a:r>
          </a:p>
          <a:p>
            <a:r>
              <a:rPr lang="en-GB" dirty="0"/>
              <a:t>Updates waiter view with changes </a:t>
            </a:r>
          </a:p>
          <a:p>
            <a:endParaRPr lang="en-US" dirty="0"/>
          </a:p>
        </p:txBody>
      </p:sp>
      <p:pic>
        <p:nvPicPr>
          <p:cNvPr id="4" name="Picture 3"/>
          <p:cNvPicPr>
            <a:picLocks noChangeAspect="1"/>
          </p:cNvPicPr>
          <p:nvPr/>
        </p:nvPicPr>
        <p:blipFill rotWithShape="1">
          <a:blip r:embed="rId3"/>
          <a:srcRect l="22786" t="19703" r="57714" b="9615"/>
          <a:stretch/>
        </p:blipFill>
        <p:spPr>
          <a:xfrm>
            <a:off x="5557363" y="1580605"/>
            <a:ext cx="2377440" cy="4667794"/>
          </a:xfrm>
          <a:prstGeom prst="rect">
            <a:avLst/>
          </a:prstGeom>
        </p:spPr>
      </p:pic>
      <p:pic>
        <p:nvPicPr>
          <p:cNvPr id="5" name="Picture 4"/>
          <p:cNvPicPr>
            <a:picLocks noChangeAspect="1"/>
          </p:cNvPicPr>
          <p:nvPr/>
        </p:nvPicPr>
        <p:blipFill rotWithShape="1">
          <a:blip r:embed="rId4"/>
          <a:srcRect l="24286" t="27879" r="59071" b="20033"/>
          <a:stretch/>
        </p:blipFill>
        <p:spPr>
          <a:xfrm>
            <a:off x="8670677" y="3135085"/>
            <a:ext cx="2029097" cy="3439886"/>
          </a:xfrm>
          <a:prstGeom prst="rect">
            <a:avLst/>
          </a:prstGeom>
        </p:spPr>
      </p:pic>
      <p:pic>
        <p:nvPicPr>
          <p:cNvPr id="6" name="Picture 5"/>
          <p:cNvPicPr>
            <a:picLocks noChangeAspect="1"/>
          </p:cNvPicPr>
          <p:nvPr/>
        </p:nvPicPr>
        <p:blipFill rotWithShape="1">
          <a:blip r:embed="rId5"/>
          <a:srcRect l="24571" t="28011" r="59143" b="56165"/>
          <a:stretch/>
        </p:blipFill>
        <p:spPr>
          <a:xfrm>
            <a:off x="8304916" y="1454331"/>
            <a:ext cx="1985554" cy="1045028"/>
          </a:xfrm>
          <a:prstGeom prst="rect">
            <a:avLst/>
          </a:prstGeom>
        </p:spPr>
      </p:pic>
      <p:pic>
        <p:nvPicPr>
          <p:cNvPr id="8" name="Picture 7"/>
          <p:cNvPicPr>
            <a:picLocks noChangeAspect="1"/>
          </p:cNvPicPr>
          <p:nvPr/>
        </p:nvPicPr>
        <p:blipFill rotWithShape="1">
          <a:blip r:embed="rId6"/>
          <a:srcRect l="24500" t="70341" r="59214" b="20165"/>
          <a:stretch/>
        </p:blipFill>
        <p:spPr>
          <a:xfrm>
            <a:off x="6589329" y="322215"/>
            <a:ext cx="1985554" cy="627018"/>
          </a:xfrm>
          <a:prstGeom prst="rect">
            <a:avLst/>
          </a:prstGeom>
        </p:spPr>
      </p:pic>
      <p:cxnSp>
        <p:nvCxnSpPr>
          <p:cNvPr id="10" name="Straight Arrow Connector 9"/>
          <p:cNvCxnSpPr>
            <a:stCxn id="5" idx="1"/>
          </p:cNvCxnSpPr>
          <p:nvPr/>
        </p:nvCxnSpPr>
        <p:spPr>
          <a:xfrm flipH="1">
            <a:off x="7503730" y="4855028"/>
            <a:ext cx="1166947" cy="4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flipH="1">
            <a:off x="7582106" y="2499359"/>
            <a:ext cx="1715587" cy="5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p:cNvCxnSpPr>
          <p:nvPr/>
        </p:nvCxnSpPr>
        <p:spPr>
          <a:xfrm>
            <a:off x="7582106" y="949233"/>
            <a:ext cx="862149" cy="141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2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51123" cy="1400530"/>
          </a:xfrm>
        </p:spPr>
        <p:txBody>
          <a:bodyPr/>
          <a:lstStyle/>
          <a:p>
            <a:r>
              <a:rPr lang="en-GB" dirty="0"/>
              <a:t>Alternatives</a:t>
            </a:r>
            <a:endParaRPr lang="en-US" dirty="0"/>
          </a:p>
        </p:txBody>
      </p:sp>
      <p:sp>
        <p:nvSpPr>
          <p:cNvPr id="3" name="Content Placeholder 2"/>
          <p:cNvSpPr>
            <a:spLocks noGrp="1"/>
          </p:cNvSpPr>
          <p:nvPr>
            <p:ph idx="1"/>
          </p:nvPr>
        </p:nvSpPr>
        <p:spPr>
          <a:xfrm>
            <a:off x="646111" y="1787612"/>
            <a:ext cx="3960724" cy="4460788"/>
          </a:xfrm>
        </p:spPr>
        <p:txBody>
          <a:bodyPr/>
          <a:lstStyle/>
          <a:p>
            <a:r>
              <a:rPr lang="en-GB" dirty="0"/>
              <a:t>Front-end development </a:t>
            </a:r>
          </a:p>
          <a:p>
            <a:pPr marL="0" indent="0">
              <a:buNone/>
            </a:pPr>
            <a:r>
              <a:rPr lang="en-GB" dirty="0"/>
              <a:t>Used HTML, CSS, JavaScript </a:t>
            </a:r>
          </a:p>
          <a:p>
            <a:r>
              <a:rPr lang="en-GB" dirty="0"/>
              <a:t>Waiter view used a tabbed pane idea to switch through the tables</a:t>
            </a:r>
          </a:p>
          <a:p>
            <a:r>
              <a:rPr lang="en-GB" dirty="0"/>
              <a:t>Counter view featured a print preview for the bill (Preview Next Slide)</a:t>
            </a:r>
          </a:p>
          <a:p>
            <a:r>
              <a:rPr lang="en-GB" dirty="0"/>
              <a:t>Admin view allowed adding and deleting items</a:t>
            </a:r>
          </a:p>
          <a:p>
            <a:r>
              <a:rPr lang="en-GB" dirty="0"/>
              <a:t>Kitchen view allows completing cooked orders</a:t>
            </a:r>
            <a:endParaRPr lang="en-US" dirty="0"/>
          </a:p>
        </p:txBody>
      </p:sp>
      <p:pic>
        <p:nvPicPr>
          <p:cNvPr id="4" name="Picture 3"/>
          <p:cNvPicPr>
            <a:picLocks noChangeAspect="1"/>
          </p:cNvPicPr>
          <p:nvPr/>
        </p:nvPicPr>
        <p:blipFill rotWithShape="1">
          <a:blip r:embed="rId3"/>
          <a:srcRect t="7044" r="80071" b="76340"/>
          <a:stretch/>
        </p:blipFill>
        <p:spPr>
          <a:xfrm>
            <a:off x="5068506" y="1017656"/>
            <a:ext cx="2429691" cy="1097281"/>
          </a:xfrm>
          <a:prstGeom prst="rect">
            <a:avLst/>
          </a:prstGeom>
        </p:spPr>
      </p:pic>
      <p:pic>
        <p:nvPicPr>
          <p:cNvPr id="5" name="Picture 4"/>
          <p:cNvPicPr>
            <a:picLocks noChangeAspect="1"/>
          </p:cNvPicPr>
          <p:nvPr/>
        </p:nvPicPr>
        <p:blipFill rotWithShape="1">
          <a:blip r:embed="rId4"/>
          <a:srcRect t="7044" r="80143" b="70670"/>
          <a:stretch/>
        </p:blipFill>
        <p:spPr>
          <a:xfrm>
            <a:off x="5077214" y="2389256"/>
            <a:ext cx="2420983" cy="1471749"/>
          </a:xfrm>
          <a:prstGeom prst="rect">
            <a:avLst/>
          </a:prstGeom>
        </p:spPr>
      </p:pic>
      <p:pic>
        <p:nvPicPr>
          <p:cNvPr id="6" name="Picture 5"/>
          <p:cNvPicPr>
            <a:picLocks noChangeAspect="1"/>
          </p:cNvPicPr>
          <p:nvPr/>
        </p:nvPicPr>
        <p:blipFill rotWithShape="1">
          <a:blip r:embed="rId5"/>
          <a:srcRect l="21143" t="7176" r="40357" b="64868"/>
          <a:stretch/>
        </p:blipFill>
        <p:spPr>
          <a:xfrm>
            <a:off x="7219641" y="4554312"/>
            <a:ext cx="4693920" cy="1846219"/>
          </a:xfrm>
          <a:prstGeom prst="rect">
            <a:avLst/>
          </a:prstGeom>
        </p:spPr>
      </p:pic>
      <p:pic>
        <p:nvPicPr>
          <p:cNvPr id="7" name="Picture 6"/>
          <p:cNvPicPr>
            <a:picLocks noChangeAspect="1"/>
          </p:cNvPicPr>
          <p:nvPr/>
        </p:nvPicPr>
        <p:blipFill rotWithShape="1">
          <a:blip r:embed="rId6"/>
          <a:srcRect l="30428" t="7176" r="56143" b="79242"/>
          <a:stretch/>
        </p:blipFill>
        <p:spPr>
          <a:xfrm>
            <a:off x="5068506" y="4226060"/>
            <a:ext cx="1637212" cy="896983"/>
          </a:xfrm>
          <a:prstGeom prst="rect">
            <a:avLst/>
          </a:prstGeom>
        </p:spPr>
      </p:pic>
      <p:pic>
        <p:nvPicPr>
          <p:cNvPr id="8" name="Picture 7"/>
          <p:cNvPicPr>
            <a:picLocks noChangeAspect="1"/>
          </p:cNvPicPr>
          <p:nvPr/>
        </p:nvPicPr>
        <p:blipFill rotWithShape="1">
          <a:blip r:embed="rId7"/>
          <a:srcRect l="30429" t="6912" r="55714" b="77791"/>
          <a:stretch/>
        </p:blipFill>
        <p:spPr>
          <a:xfrm>
            <a:off x="5042380" y="5397362"/>
            <a:ext cx="1689463" cy="1010195"/>
          </a:xfrm>
          <a:prstGeom prst="rect">
            <a:avLst/>
          </a:prstGeom>
        </p:spPr>
      </p:pic>
      <p:pic>
        <p:nvPicPr>
          <p:cNvPr id="10" name="Picture 9"/>
          <p:cNvPicPr>
            <a:picLocks noChangeAspect="1"/>
          </p:cNvPicPr>
          <p:nvPr/>
        </p:nvPicPr>
        <p:blipFill rotWithShape="1">
          <a:blip r:embed="rId8"/>
          <a:srcRect l="40500" t="37242" r="40643" b="41264"/>
          <a:stretch/>
        </p:blipFill>
        <p:spPr>
          <a:xfrm>
            <a:off x="8012236" y="1017656"/>
            <a:ext cx="2299063" cy="1419497"/>
          </a:xfrm>
          <a:prstGeom prst="rect">
            <a:avLst/>
          </a:prstGeom>
        </p:spPr>
      </p:pic>
      <p:cxnSp>
        <p:nvCxnSpPr>
          <p:cNvPr id="12" name="Straight Arrow Connector 11"/>
          <p:cNvCxnSpPr>
            <a:stCxn id="7" idx="2"/>
            <a:endCxn id="8" idx="0"/>
          </p:cNvCxnSpPr>
          <p:nvPr/>
        </p:nvCxnSpPr>
        <p:spPr>
          <a:xfrm>
            <a:off x="5887112" y="5123043"/>
            <a:ext cx="0"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a:off x="6283352" y="2114937"/>
            <a:ext cx="4354"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a:stretch>
            <a:fillRect/>
          </a:stretch>
        </p:blipFill>
        <p:spPr>
          <a:xfrm>
            <a:off x="8012236" y="2773220"/>
            <a:ext cx="3487214" cy="1115665"/>
          </a:xfrm>
          <a:prstGeom prst="rect">
            <a:avLst/>
          </a:prstGeom>
        </p:spPr>
      </p:pic>
    </p:spTree>
    <p:extLst>
      <p:ext uri="{BB962C8B-B14F-4D97-AF65-F5344CB8AC3E}">
        <p14:creationId xmlns:p14="http://schemas.microsoft.com/office/powerpoint/2010/main" val="82472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32765" cy="1400530"/>
          </a:xfrm>
        </p:spPr>
        <p:txBody>
          <a:bodyPr/>
          <a:lstStyle/>
          <a:p>
            <a:r>
              <a:rPr lang="en-US" dirty="0"/>
              <a:t>Extra</a:t>
            </a:r>
          </a:p>
        </p:txBody>
      </p:sp>
      <p:sp>
        <p:nvSpPr>
          <p:cNvPr id="3" name="Content Placeholder 2"/>
          <p:cNvSpPr>
            <a:spLocks noGrp="1"/>
          </p:cNvSpPr>
          <p:nvPr>
            <p:ph idx="1"/>
          </p:nvPr>
        </p:nvSpPr>
        <p:spPr>
          <a:xfrm>
            <a:off x="646111" y="1978922"/>
            <a:ext cx="4049458" cy="4269477"/>
          </a:xfrm>
        </p:spPr>
        <p:txBody>
          <a:bodyPr/>
          <a:lstStyle/>
          <a:p>
            <a:r>
              <a:rPr lang="en-GB" dirty="0"/>
              <a:t>This is what happens when you press the ‘PRINT BILL’ button in the counter view, when you press the button you are taken to the page shown that lets you print out the bill with ease.</a:t>
            </a:r>
            <a:endParaRPr lang="en-US" dirty="0"/>
          </a:p>
        </p:txBody>
      </p:sp>
      <p:pic>
        <p:nvPicPr>
          <p:cNvPr id="5" name="Picture 4"/>
          <p:cNvPicPr>
            <a:picLocks noChangeAspect="1"/>
          </p:cNvPicPr>
          <p:nvPr/>
        </p:nvPicPr>
        <p:blipFill rotWithShape="1">
          <a:blip r:embed="rId2"/>
          <a:srcRect l="1217" t="6061" r="24256" b="1757"/>
          <a:stretch/>
        </p:blipFill>
        <p:spPr>
          <a:xfrm>
            <a:off x="4983892" y="1567030"/>
            <a:ext cx="6771503" cy="4536845"/>
          </a:xfrm>
          <a:prstGeom prst="rect">
            <a:avLst/>
          </a:prstGeom>
        </p:spPr>
      </p:pic>
    </p:spTree>
    <p:extLst>
      <p:ext uri="{BB962C8B-B14F-4D97-AF65-F5344CB8AC3E}">
        <p14:creationId xmlns:p14="http://schemas.microsoft.com/office/powerpoint/2010/main" val="400990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9" y="1911178"/>
            <a:ext cx="8279028" cy="2817341"/>
          </a:xfrm>
        </p:spPr>
        <p:txBody>
          <a:bodyPr/>
          <a:lstStyle/>
          <a:p>
            <a:pPr algn="ctr"/>
            <a:r>
              <a:rPr lang="en-GB" sz="5400" dirty="0"/>
              <a:t>Thank you for listening!</a:t>
            </a:r>
            <a:br>
              <a:rPr lang="en-GB" sz="5400" dirty="0"/>
            </a:br>
            <a:br>
              <a:rPr lang="en-GB" sz="5400" dirty="0"/>
            </a:br>
            <a:r>
              <a:rPr lang="en-GB" sz="5400" dirty="0"/>
              <a:t>Any Questions?</a:t>
            </a:r>
            <a:endParaRPr lang="en-US" sz="5400" dirty="0"/>
          </a:p>
        </p:txBody>
      </p:sp>
    </p:spTree>
    <p:extLst>
      <p:ext uri="{BB962C8B-B14F-4D97-AF65-F5344CB8AC3E}">
        <p14:creationId xmlns:p14="http://schemas.microsoft.com/office/powerpoint/2010/main" val="219032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p>
        </p:txBody>
      </p:sp>
      <p:sp>
        <p:nvSpPr>
          <p:cNvPr id="3" name="Content Placeholder 2"/>
          <p:cNvSpPr>
            <a:spLocks noGrp="1"/>
          </p:cNvSpPr>
          <p:nvPr>
            <p:ph idx="1"/>
          </p:nvPr>
        </p:nvSpPr>
        <p:spPr/>
        <p:txBody>
          <a:bodyPr/>
          <a:lstStyle/>
          <a:p>
            <a:pPr marL="0" indent="0">
              <a:buNone/>
            </a:pPr>
            <a:r>
              <a:rPr lang="en-GB" dirty="0"/>
              <a:t>Throughout the development of the paperless app, several technologies were needed. </a:t>
            </a:r>
          </a:p>
          <a:p>
            <a:r>
              <a:rPr lang="en-GB" dirty="0"/>
              <a:t>Front-end Framework / Presentation Layer – Bootstrap 4</a:t>
            </a:r>
          </a:p>
          <a:p>
            <a:r>
              <a:rPr lang="en-GB" dirty="0"/>
              <a:t>Back-end Framework / Application Layer – Node.js, Express, Various Modules</a:t>
            </a:r>
          </a:p>
          <a:p>
            <a:r>
              <a:rPr lang="en-GB" dirty="0"/>
              <a:t>Database Management System / Data Layer – MongoDB</a:t>
            </a:r>
          </a:p>
          <a:p>
            <a:r>
              <a:rPr lang="en-GB" dirty="0"/>
              <a:t>Middleware – jQuery, Ajax, JavaScript</a:t>
            </a:r>
            <a:endParaRPr lang="en-US" dirty="0"/>
          </a:p>
        </p:txBody>
      </p:sp>
    </p:spTree>
    <p:extLst>
      <p:ext uri="{BB962C8B-B14F-4D97-AF65-F5344CB8AC3E}">
        <p14:creationId xmlns:p14="http://schemas.microsoft.com/office/powerpoint/2010/main" val="8858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19767"/>
            <a:ext cx="9404723" cy="1400530"/>
          </a:xfrm>
        </p:spPr>
        <p:txBody>
          <a:bodyPr/>
          <a:lstStyle/>
          <a:p>
            <a:r>
              <a:rPr lang="en-GB" dirty="0"/>
              <a:t>Front-end Framework </a:t>
            </a:r>
            <a:endParaRPr lang="en-US" dirty="0"/>
          </a:p>
        </p:txBody>
      </p:sp>
      <p:sp>
        <p:nvSpPr>
          <p:cNvPr id="3" name="Content Placeholder 2"/>
          <p:cNvSpPr>
            <a:spLocks noGrp="1"/>
          </p:cNvSpPr>
          <p:nvPr>
            <p:ph idx="1"/>
          </p:nvPr>
        </p:nvSpPr>
        <p:spPr>
          <a:xfrm>
            <a:off x="646112" y="2052918"/>
            <a:ext cx="5227466" cy="4354409"/>
          </a:xfrm>
        </p:spPr>
        <p:txBody>
          <a:bodyPr>
            <a:normAutofit lnSpcReduction="10000"/>
          </a:bodyPr>
          <a:lstStyle/>
          <a:p>
            <a:pPr marL="0" indent="0">
              <a:buNone/>
            </a:pPr>
            <a:r>
              <a:rPr lang="en-US" dirty="0"/>
              <a:t>Bootstrap 4</a:t>
            </a:r>
          </a:p>
          <a:p>
            <a:r>
              <a:rPr lang="en-GB" dirty="0"/>
              <a:t>Easier and faster web development</a:t>
            </a:r>
          </a:p>
          <a:p>
            <a:r>
              <a:rPr lang="en-GB" dirty="0"/>
              <a:t>Includes HTML and CSS based templates for many different designs</a:t>
            </a:r>
          </a:p>
          <a:p>
            <a:r>
              <a:rPr lang="en-GB" dirty="0"/>
              <a:t>Gives the user the ability to easily create a responsive design</a:t>
            </a:r>
          </a:p>
          <a:p>
            <a:endParaRPr lang="en-GB" dirty="0"/>
          </a:p>
          <a:p>
            <a:pPr marL="0" indent="0">
              <a:buNone/>
            </a:pPr>
            <a:r>
              <a:rPr lang="en-GB" dirty="0"/>
              <a:t>A responsive design is about creating a web page that responds automatically to adjust themselves to look appropriate on all devices ranging from mobile devices to desktop computers.</a:t>
            </a:r>
          </a:p>
          <a:p>
            <a:pPr marL="0" indent="0">
              <a:buNone/>
            </a:pPr>
            <a:endParaRPr lang="en-GB" dirty="0"/>
          </a:p>
          <a:p>
            <a:pPr marL="0" indent="0">
              <a:buNone/>
            </a:pPr>
            <a:endParaRPr lang="en-US" dirty="0"/>
          </a:p>
        </p:txBody>
      </p:sp>
      <p:sp>
        <p:nvSpPr>
          <p:cNvPr id="4" name="Content Placeholder 2"/>
          <p:cNvSpPr txBox="1">
            <a:spLocks/>
          </p:cNvSpPr>
          <p:nvPr/>
        </p:nvSpPr>
        <p:spPr>
          <a:xfrm>
            <a:off x="6516129" y="2160010"/>
            <a:ext cx="522746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GB" dirty="0"/>
          </a:p>
          <a:p>
            <a:pPr marL="0" indent="0">
              <a:buFont typeface="Wingdings 3" charset="2"/>
              <a:buNone/>
            </a:pPr>
            <a:endParaRPr lang="en-US" dirty="0"/>
          </a:p>
        </p:txBody>
      </p:sp>
      <p:sp>
        <p:nvSpPr>
          <p:cNvPr id="5" name="TextBox 4"/>
          <p:cNvSpPr txBox="1"/>
          <p:nvPr/>
        </p:nvSpPr>
        <p:spPr>
          <a:xfrm>
            <a:off x="6001822" y="2052918"/>
            <a:ext cx="5741773" cy="4247317"/>
          </a:xfrm>
          <a:prstGeom prst="rect">
            <a:avLst/>
          </a:prstGeom>
          <a:noFill/>
        </p:spPr>
        <p:txBody>
          <a:bodyPr wrap="square" rtlCol="0">
            <a:spAutoFit/>
          </a:bodyPr>
          <a:lstStyle/>
          <a:p>
            <a:r>
              <a:rPr lang="en-GB" dirty="0"/>
              <a:t>We used bootstrap because if the waiters would be using either a tablet or mobile device to create orders then the view for each of the different devices would be similar in layout. </a:t>
            </a:r>
          </a:p>
          <a:p>
            <a:endParaRPr lang="en-GB" dirty="0"/>
          </a:p>
          <a:p>
            <a:r>
              <a:rPr lang="en-GB" dirty="0"/>
              <a:t>With the automatic response the view would not be affected by what device it is being viewed on. It will be the same throughout the restaurant because the kitchen view maybe displayed on a bigger deice so that the kitchen staff can view it easily. </a:t>
            </a:r>
          </a:p>
          <a:p>
            <a:endParaRPr lang="en-GB" dirty="0"/>
          </a:p>
          <a:p>
            <a:r>
              <a:rPr lang="en-GB" dirty="0"/>
              <a:t>Then within the admin view, this may be displayed on a desktop device, so the view would be automatically adjusted.</a:t>
            </a:r>
            <a:endParaRPr lang="en-US" dirty="0"/>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5548" y="68543"/>
            <a:ext cx="1984375" cy="198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43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Framework </a:t>
            </a:r>
          </a:p>
        </p:txBody>
      </p:sp>
      <p:sp>
        <p:nvSpPr>
          <p:cNvPr id="3" name="Content Placeholder 2"/>
          <p:cNvSpPr>
            <a:spLocks noGrp="1"/>
          </p:cNvSpPr>
          <p:nvPr>
            <p:ph idx="1"/>
          </p:nvPr>
        </p:nvSpPr>
        <p:spPr>
          <a:xfrm>
            <a:off x="646111" y="2052918"/>
            <a:ext cx="9321673" cy="4529114"/>
          </a:xfrm>
        </p:spPr>
        <p:txBody>
          <a:bodyPr>
            <a:normAutofit fontScale="92500" lnSpcReduction="10000"/>
          </a:bodyPr>
          <a:lstStyle/>
          <a:p>
            <a:pPr marL="0" indent="0">
              <a:buNone/>
            </a:pPr>
            <a:r>
              <a:rPr lang="en-US" dirty="0"/>
              <a:t>Node.js, Express</a:t>
            </a:r>
          </a:p>
          <a:p>
            <a:endParaRPr lang="en-US" dirty="0"/>
          </a:p>
          <a:p>
            <a:r>
              <a:rPr lang="en-GB" dirty="0"/>
              <a:t>For the back-end framework we used a variety of applications. Node.js, express and various other modules all working cohesively to provide back-end support for the application.</a:t>
            </a:r>
          </a:p>
          <a:p>
            <a:r>
              <a:rPr lang="en-GB" dirty="0"/>
              <a:t>Node is designed to build scalable network applications. Many connections can be handled concurrently. Upon each connection the call back is fired, but if there is no work then node will sleep.</a:t>
            </a:r>
          </a:p>
          <a:p>
            <a:r>
              <a:rPr lang="en-GB" dirty="0"/>
              <a:t>Express is an open source minimal and flexible Node.js web application framework that provides a robust set of features for web and mobile applications.</a:t>
            </a:r>
          </a:p>
          <a:p>
            <a:r>
              <a:rPr lang="en-GB" dirty="0"/>
              <a:t>We used these different modules to develop a link between each view. We used various events and call backs so that is why node.js and express was used. </a:t>
            </a:r>
          </a:p>
          <a:p>
            <a:pPr marL="0" indent="0">
              <a:buNone/>
            </a:pPr>
            <a:endParaRPr lang="en-US" dirty="0"/>
          </a:p>
        </p:txBody>
      </p:sp>
      <p:pic>
        <p:nvPicPr>
          <p:cNvPr id="2050" name="Picture 2" descr="Image result for node.j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3658" y="582319"/>
            <a:ext cx="3084126" cy="188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5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a:t>
            </a:r>
          </a:p>
        </p:txBody>
      </p:sp>
      <p:sp>
        <p:nvSpPr>
          <p:cNvPr id="3" name="Content Placeholder 2"/>
          <p:cNvSpPr>
            <a:spLocks noGrp="1"/>
          </p:cNvSpPr>
          <p:nvPr>
            <p:ph idx="1"/>
          </p:nvPr>
        </p:nvSpPr>
        <p:spPr>
          <a:xfrm>
            <a:off x="646112" y="2052918"/>
            <a:ext cx="7913002" cy="4195481"/>
          </a:xfrm>
        </p:spPr>
        <p:txBody>
          <a:bodyPr>
            <a:normAutofit lnSpcReduction="10000"/>
          </a:bodyPr>
          <a:lstStyle/>
          <a:p>
            <a:pPr marL="0" indent="0">
              <a:buNone/>
            </a:pPr>
            <a:r>
              <a:rPr lang="en-US" dirty="0"/>
              <a:t>MongoDB</a:t>
            </a:r>
          </a:p>
          <a:p>
            <a:r>
              <a:rPr lang="en-GB" dirty="0"/>
              <a:t>For the database management system, we used MongoDB. MongoDB is a cloud-hosted database service.  MongoDB stores data in flexible, JSON-like documents, meaning fields can vary from document to document and data structure can be changed over time. MongoDB is free and open-source </a:t>
            </a:r>
          </a:p>
          <a:p>
            <a:r>
              <a:rPr lang="en-GB" dirty="0"/>
              <a:t>We used MongoDB as our database source because it is open-source and works with JSON documents with JavaScript being used inside our coding. With this being heavily reliant on the server-side, MongoDB is the easiest to use and being open source, this is application can be used anywhere.</a:t>
            </a:r>
          </a:p>
          <a:p>
            <a:endParaRPr lang="en-US" dirty="0"/>
          </a:p>
        </p:txBody>
      </p:sp>
      <p:pic>
        <p:nvPicPr>
          <p:cNvPr id="3074" name="Picture 2" descr="Image result for express 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151" y="2856413"/>
            <a:ext cx="2962617" cy="197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2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Content Placeholder 2"/>
          <p:cNvSpPr>
            <a:spLocks noGrp="1"/>
          </p:cNvSpPr>
          <p:nvPr>
            <p:ph idx="1"/>
          </p:nvPr>
        </p:nvSpPr>
        <p:spPr>
          <a:xfrm>
            <a:off x="646112" y="2052918"/>
            <a:ext cx="9403742" cy="4195481"/>
          </a:xfrm>
        </p:spPr>
        <p:txBody>
          <a:bodyPr/>
          <a:lstStyle/>
          <a:p>
            <a:pPr marL="0" indent="0">
              <a:buNone/>
            </a:pPr>
            <a:r>
              <a:rPr lang="en-GB" dirty="0"/>
              <a:t>JQuery, Ajax, JavaScript</a:t>
            </a:r>
          </a:p>
          <a:p>
            <a:r>
              <a:rPr lang="en-GB" dirty="0"/>
              <a:t>Middleware is the software used to bridge an operating system or database to an application on a network. With MongoDB being used as a server-side and the front/back-end framework needing to link together for our application to run. We used JavaScript, jQuery and Ajax languages to link client-side and server-side together. </a:t>
            </a:r>
            <a:endParaRPr lang="en-US" dirty="0"/>
          </a:p>
        </p:txBody>
      </p:sp>
      <p:pic>
        <p:nvPicPr>
          <p:cNvPr id="4" name="Picture 3"/>
          <p:cNvPicPr>
            <a:picLocks noChangeAspect="1"/>
          </p:cNvPicPr>
          <p:nvPr/>
        </p:nvPicPr>
        <p:blipFill>
          <a:blip r:embed="rId2"/>
          <a:stretch>
            <a:fillRect/>
          </a:stretch>
        </p:blipFill>
        <p:spPr>
          <a:xfrm>
            <a:off x="6924126" y="452718"/>
            <a:ext cx="2430454" cy="1572647"/>
          </a:xfrm>
          <a:prstGeom prst="rect">
            <a:avLst/>
          </a:prstGeom>
        </p:spPr>
      </p:pic>
      <p:pic>
        <p:nvPicPr>
          <p:cNvPr id="6" name="Picture 5"/>
          <p:cNvPicPr>
            <a:picLocks noChangeAspect="1"/>
          </p:cNvPicPr>
          <p:nvPr/>
        </p:nvPicPr>
        <p:blipFill>
          <a:blip r:embed="rId3"/>
          <a:stretch>
            <a:fillRect/>
          </a:stretch>
        </p:blipFill>
        <p:spPr>
          <a:xfrm>
            <a:off x="9045146" y="4051805"/>
            <a:ext cx="2676911" cy="1736047"/>
          </a:xfrm>
          <a:prstGeom prst="rect">
            <a:avLst/>
          </a:prstGeom>
        </p:spPr>
      </p:pic>
      <p:pic>
        <p:nvPicPr>
          <p:cNvPr id="7" name="Picture 6"/>
          <p:cNvPicPr>
            <a:picLocks noChangeAspect="1"/>
          </p:cNvPicPr>
          <p:nvPr/>
        </p:nvPicPr>
        <p:blipFill>
          <a:blip r:embed="rId4"/>
          <a:stretch>
            <a:fillRect/>
          </a:stretch>
        </p:blipFill>
        <p:spPr>
          <a:xfrm>
            <a:off x="3459892" y="4708083"/>
            <a:ext cx="3093308" cy="1739986"/>
          </a:xfrm>
          <a:prstGeom prst="rect">
            <a:avLst/>
          </a:prstGeom>
        </p:spPr>
      </p:pic>
    </p:spTree>
    <p:extLst>
      <p:ext uri="{BB962C8B-B14F-4D97-AF65-F5344CB8AC3E}">
        <p14:creationId xmlns:p14="http://schemas.microsoft.com/office/powerpoint/2010/main" val="391792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Login</a:t>
            </a:r>
            <a:endParaRPr lang="en-US" dirty="0"/>
          </a:p>
        </p:txBody>
      </p:sp>
      <p:sp>
        <p:nvSpPr>
          <p:cNvPr id="3" name="Content Placeholder 2"/>
          <p:cNvSpPr>
            <a:spLocks noGrp="1"/>
          </p:cNvSpPr>
          <p:nvPr>
            <p:ph idx="1"/>
          </p:nvPr>
        </p:nvSpPr>
        <p:spPr>
          <a:xfrm>
            <a:off x="646111" y="2052918"/>
            <a:ext cx="5206049" cy="3753395"/>
          </a:xfrm>
        </p:spPr>
        <p:txBody>
          <a:bodyPr/>
          <a:lstStyle/>
          <a:p>
            <a:r>
              <a:rPr lang="en-GB" dirty="0"/>
              <a:t>Multiple Access Levels</a:t>
            </a:r>
          </a:p>
          <a:p>
            <a:r>
              <a:rPr lang="en-GB" dirty="0"/>
              <a:t>Username + Password</a:t>
            </a:r>
          </a:p>
          <a:p>
            <a:r>
              <a:rPr lang="en-GB" dirty="0"/>
              <a:t>Client-side validation </a:t>
            </a:r>
          </a:p>
          <a:p>
            <a:r>
              <a:rPr lang="en-GB" dirty="0"/>
              <a:t>Sever-side validation</a:t>
            </a:r>
          </a:p>
          <a:p>
            <a:r>
              <a:rPr lang="en-GB" dirty="0"/>
              <a:t>Fully Responsive</a:t>
            </a:r>
          </a:p>
          <a:p>
            <a:endParaRPr lang="en-US" dirty="0"/>
          </a:p>
        </p:txBody>
      </p:sp>
      <p:pic>
        <p:nvPicPr>
          <p:cNvPr id="4" name="Picture 3"/>
          <p:cNvPicPr>
            <a:picLocks noChangeAspect="1"/>
          </p:cNvPicPr>
          <p:nvPr/>
        </p:nvPicPr>
        <p:blipFill rotWithShape="1">
          <a:blip r:embed="rId2"/>
          <a:srcRect l="2031" t="8088" r="2738" b="25925"/>
          <a:stretch/>
        </p:blipFill>
        <p:spPr>
          <a:xfrm>
            <a:off x="4871858" y="2252587"/>
            <a:ext cx="2351316" cy="3753395"/>
          </a:xfrm>
          <a:prstGeom prst="rect">
            <a:avLst/>
          </a:prstGeom>
        </p:spPr>
      </p:pic>
      <p:pic>
        <p:nvPicPr>
          <p:cNvPr id="5" name="Picture 4"/>
          <p:cNvPicPr>
            <a:picLocks noChangeAspect="1"/>
          </p:cNvPicPr>
          <p:nvPr/>
        </p:nvPicPr>
        <p:blipFill rotWithShape="1">
          <a:blip r:embed="rId3"/>
          <a:srcRect l="24572" t="22736" r="59357" b="54319"/>
          <a:stretch/>
        </p:blipFill>
        <p:spPr>
          <a:xfrm>
            <a:off x="7223174" y="452718"/>
            <a:ext cx="1959428" cy="1515292"/>
          </a:xfrm>
          <a:prstGeom prst="rect">
            <a:avLst/>
          </a:prstGeom>
        </p:spPr>
      </p:pic>
      <p:cxnSp>
        <p:nvCxnSpPr>
          <p:cNvPr id="7" name="Straight Arrow Connector 6"/>
          <p:cNvCxnSpPr>
            <a:stCxn id="5" idx="2"/>
          </p:cNvCxnSpPr>
          <p:nvPr/>
        </p:nvCxnSpPr>
        <p:spPr>
          <a:xfrm flipH="1">
            <a:off x="6804455" y="1968010"/>
            <a:ext cx="1398433" cy="1270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24572" t="30384" r="59357" b="57748"/>
          <a:stretch/>
        </p:blipFill>
        <p:spPr>
          <a:xfrm>
            <a:off x="8555583" y="2411648"/>
            <a:ext cx="1959429" cy="783771"/>
          </a:xfrm>
          <a:prstGeom prst="rect">
            <a:avLst/>
          </a:prstGeom>
        </p:spPr>
      </p:pic>
      <p:pic>
        <p:nvPicPr>
          <p:cNvPr id="10" name="Picture 9"/>
          <p:cNvPicPr>
            <a:picLocks noChangeAspect="1"/>
          </p:cNvPicPr>
          <p:nvPr/>
        </p:nvPicPr>
        <p:blipFill rotWithShape="1">
          <a:blip r:embed="rId5"/>
          <a:srcRect l="24500" t="30780" r="59286" b="52341"/>
          <a:stretch/>
        </p:blipFill>
        <p:spPr>
          <a:xfrm>
            <a:off x="8555583" y="3536732"/>
            <a:ext cx="1976846" cy="1114697"/>
          </a:xfrm>
          <a:prstGeom prst="rect">
            <a:avLst/>
          </a:prstGeom>
        </p:spPr>
      </p:pic>
      <p:cxnSp>
        <p:nvCxnSpPr>
          <p:cNvPr id="12" name="Straight Arrow Connector 11"/>
          <p:cNvCxnSpPr>
            <a:stCxn id="9" idx="1"/>
          </p:cNvCxnSpPr>
          <p:nvPr/>
        </p:nvCxnSpPr>
        <p:spPr>
          <a:xfrm flipH="1">
            <a:off x="6909665" y="2803534"/>
            <a:ext cx="1645918" cy="7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p:cNvCxnSpPr>
          <p:nvPr/>
        </p:nvCxnSpPr>
        <p:spPr>
          <a:xfrm flipH="1" flipV="1">
            <a:off x="6890072" y="3928618"/>
            <a:ext cx="1665511" cy="16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a:srcRect l="24571" t="40670" r="59286" b="47726"/>
          <a:stretch/>
        </p:blipFill>
        <p:spPr>
          <a:xfrm>
            <a:off x="8564292" y="4992742"/>
            <a:ext cx="1968137" cy="766355"/>
          </a:xfrm>
          <a:prstGeom prst="rect">
            <a:avLst/>
          </a:prstGeom>
        </p:spPr>
      </p:pic>
      <p:cxnSp>
        <p:nvCxnSpPr>
          <p:cNvPr id="19" name="Straight Arrow Connector 18"/>
          <p:cNvCxnSpPr>
            <a:stCxn id="17" idx="1"/>
          </p:cNvCxnSpPr>
          <p:nvPr/>
        </p:nvCxnSpPr>
        <p:spPr>
          <a:xfrm flipH="1" flipV="1">
            <a:off x="6909666" y="4745544"/>
            <a:ext cx="1654626" cy="6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8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020004" cy="1400530"/>
          </a:xfrm>
        </p:spPr>
        <p:txBody>
          <a:bodyPr/>
          <a:lstStyle/>
          <a:p>
            <a:r>
              <a:rPr lang="en-GB" dirty="0"/>
              <a:t>Waiter View</a:t>
            </a:r>
            <a:endParaRPr lang="en-US" dirty="0"/>
          </a:p>
        </p:txBody>
      </p:sp>
      <p:sp>
        <p:nvSpPr>
          <p:cNvPr id="3" name="Content Placeholder 2"/>
          <p:cNvSpPr>
            <a:spLocks noGrp="1"/>
          </p:cNvSpPr>
          <p:nvPr>
            <p:ph idx="1"/>
          </p:nvPr>
        </p:nvSpPr>
        <p:spPr>
          <a:xfrm>
            <a:off x="646112" y="2052918"/>
            <a:ext cx="4020003" cy="4195481"/>
          </a:xfrm>
        </p:spPr>
        <p:txBody>
          <a:bodyPr/>
          <a:lstStyle/>
          <a:p>
            <a:r>
              <a:rPr lang="en-GB" dirty="0"/>
              <a:t>Table Selection</a:t>
            </a:r>
          </a:p>
          <a:p>
            <a:r>
              <a:rPr lang="en-GB" dirty="0"/>
              <a:t>Menu Item Selection</a:t>
            </a:r>
          </a:p>
          <a:p>
            <a:r>
              <a:rPr lang="en-GB" dirty="0"/>
              <a:t>Dynamically updated menu </a:t>
            </a:r>
          </a:p>
          <a:p>
            <a:r>
              <a:rPr lang="en-US" dirty="0"/>
              <a:t>Asynchronous</a:t>
            </a:r>
          </a:p>
          <a:p>
            <a:r>
              <a:rPr lang="en-GB" dirty="0"/>
              <a:t>Ability to delete items</a:t>
            </a:r>
          </a:p>
          <a:p>
            <a:r>
              <a:rPr lang="en-GB" dirty="0"/>
              <a:t>Order Preview</a:t>
            </a:r>
          </a:p>
          <a:p>
            <a:r>
              <a:rPr lang="en-GB" dirty="0"/>
              <a:t>Dynamically updated total cost</a:t>
            </a:r>
          </a:p>
          <a:p>
            <a:endParaRPr lang="en-US" dirty="0"/>
          </a:p>
          <a:p>
            <a:endParaRPr lang="en-US" dirty="0"/>
          </a:p>
        </p:txBody>
      </p:sp>
      <p:pic>
        <p:nvPicPr>
          <p:cNvPr id="4" name="Picture 3"/>
          <p:cNvPicPr>
            <a:picLocks noChangeAspect="1"/>
          </p:cNvPicPr>
          <p:nvPr/>
        </p:nvPicPr>
        <p:blipFill rotWithShape="1">
          <a:blip r:embed="rId2"/>
          <a:srcRect l="22857" t="13373" r="57500" b="8428"/>
          <a:stretch/>
        </p:blipFill>
        <p:spPr>
          <a:xfrm>
            <a:off x="7118989" y="1156535"/>
            <a:ext cx="2394857" cy="5164183"/>
          </a:xfrm>
          <a:prstGeom prst="rect">
            <a:avLst/>
          </a:prstGeom>
        </p:spPr>
      </p:pic>
      <p:pic>
        <p:nvPicPr>
          <p:cNvPr id="6" name="Picture 5"/>
          <p:cNvPicPr>
            <a:picLocks noChangeAspect="1"/>
          </p:cNvPicPr>
          <p:nvPr/>
        </p:nvPicPr>
        <p:blipFill rotWithShape="1">
          <a:blip r:embed="rId3"/>
          <a:srcRect l="24786" t="23132" r="59500" b="55719"/>
          <a:stretch/>
        </p:blipFill>
        <p:spPr>
          <a:xfrm>
            <a:off x="4718366" y="260708"/>
            <a:ext cx="1915886" cy="1396669"/>
          </a:xfrm>
          <a:prstGeom prst="rect">
            <a:avLst/>
          </a:prstGeom>
        </p:spPr>
      </p:pic>
      <p:pic>
        <p:nvPicPr>
          <p:cNvPr id="7" name="Picture 6"/>
          <p:cNvPicPr>
            <a:picLocks noChangeAspect="1"/>
          </p:cNvPicPr>
          <p:nvPr/>
        </p:nvPicPr>
        <p:blipFill rotWithShape="1">
          <a:blip r:embed="rId4"/>
          <a:srcRect l="24501" t="31439" r="59357" b="37961"/>
          <a:stretch/>
        </p:blipFill>
        <p:spPr>
          <a:xfrm>
            <a:off x="10050834" y="2066213"/>
            <a:ext cx="1968137" cy="2020770"/>
          </a:xfrm>
          <a:prstGeom prst="rect">
            <a:avLst/>
          </a:prstGeom>
        </p:spPr>
      </p:pic>
      <p:pic>
        <p:nvPicPr>
          <p:cNvPr id="8" name="Picture 7"/>
          <p:cNvPicPr>
            <a:picLocks noChangeAspect="1"/>
          </p:cNvPicPr>
          <p:nvPr/>
        </p:nvPicPr>
        <p:blipFill rotWithShape="1">
          <a:blip r:embed="rId5"/>
          <a:srcRect l="24643" t="37901" r="59214" b="24252"/>
          <a:stretch/>
        </p:blipFill>
        <p:spPr>
          <a:xfrm>
            <a:off x="4718366" y="2985990"/>
            <a:ext cx="1968137" cy="2499361"/>
          </a:xfrm>
          <a:prstGeom prst="rect">
            <a:avLst/>
          </a:prstGeom>
        </p:spPr>
      </p:pic>
      <p:pic>
        <p:nvPicPr>
          <p:cNvPr id="9" name="Picture 8"/>
          <p:cNvPicPr>
            <a:picLocks noChangeAspect="1"/>
          </p:cNvPicPr>
          <p:nvPr/>
        </p:nvPicPr>
        <p:blipFill rotWithShape="1">
          <a:blip r:embed="rId6"/>
          <a:srcRect l="24714" t="71264" r="59500" b="20560"/>
          <a:stretch/>
        </p:blipFill>
        <p:spPr>
          <a:xfrm>
            <a:off x="10072605" y="5083946"/>
            <a:ext cx="1924594" cy="539933"/>
          </a:xfrm>
          <a:prstGeom prst="rect">
            <a:avLst/>
          </a:prstGeom>
        </p:spPr>
      </p:pic>
      <p:cxnSp>
        <p:nvCxnSpPr>
          <p:cNvPr id="11" name="Straight Arrow Connector 10"/>
          <p:cNvCxnSpPr>
            <a:stCxn id="6" idx="3"/>
          </p:cNvCxnSpPr>
          <p:nvPr/>
        </p:nvCxnSpPr>
        <p:spPr>
          <a:xfrm>
            <a:off x="6634252" y="959043"/>
            <a:ext cx="715782" cy="112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flipV="1">
            <a:off x="6686503" y="3275232"/>
            <a:ext cx="1264422" cy="96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p:cNvCxnSpPr>
          <p:nvPr/>
        </p:nvCxnSpPr>
        <p:spPr>
          <a:xfrm flipH="1" flipV="1">
            <a:off x="9039498" y="2664824"/>
            <a:ext cx="1011336" cy="411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9126583" y="5353913"/>
            <a:ext cx="946022" cy="33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flipV="1">
            <a:off x="6686503" y="4172215"/>
            <a:ext cx="881245" cy="6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3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856220" cy="1400530"/>
          </a:xfrm>
        </p:spPr>
        <p:txBody>
          <a:bodyPr/>
          <a:lstStyle/>
          <a:p>
            <a:r>
              <a:rPr lang="en-GB" dirty="0"/>
              <a:t>Kitchen View</a:t>
            </a:r>
            <a:endParaRPr lang="en-US" dirty="0"/>
          </a:p>
        </p:txBody>
      </p:sp>
      <p:sp>
        <p:nvSpPr>
          <p:cNvPr id="3" name="Content Placeholder 2"/>
          <p:cNvSpPr>
            <a:spLocks noGrp="1"/>
          </p:cNvSpPr>
          <p:nvPr>
            <p:ph idx="1"/>
          </p:nvPr>
        </p:nvSpPr>
        <p:spPr>
          <a:xfrm>
            <a:off x="646112" y="2052918"/>
            <a:ext cx="4404859" cy="4195481"/>
          </a:xfrm>
        </p:spPr>
        <p:txBody>
          <a:bodyPr/>
          <a:lstStyle/>
          <a:p>
            <a:r>
              <a:rPr lang="en-GB" dirty="0"/>
              <a:t>Simple and clean layout</a:t>
            </a:r>
          </a:p>
          <a:p>
            <a:r>
              <a:rPr lang="en-GB" dirty="0"/>
              <a:t>Confirmation messages</a:t>
            </a:r>
          </a:p>
          <a:p>
            <a:r>
              <a:rPr lang="en-US" dirty="0"/>
              <a:t>Dynamically updated table and Waiting Time</a:t>
            </a:r>
          </a:p>
          <a:p>
            <a:r>
              <a:rPr lang="en-GB" dirty="0"/>
              <a:t>Partially Responsive</a:t>
            </a:r>
            <a:endParaRPr lang="en-US" dirty="0"/>
          </a:p>
          <a:p>
            <a:endParaRPr lang="en-US" dirty="0"/>
          </a:p>
          <a:p>
            <a:endParaRPr lang="en-US" dirty="0"/>
          </a:p>
        </p:txBody>
      </p:sp>
      <p:pic>
        <p:nvPicPr>
          <p:cNvPr id="4" name="Picture 3"/>
          <p:cNvPicPr>
            <a:picLocks noChangeAspect="1"/>
          </p:cNvPicPr>
          <p:nvPr/>
        </p:nvPicPr>
        <p:blipFill rotWithShape="1">
          <a:blip r:embed="rId2"/>
          <a:srcRect l="12571" t="19439" r="47572" b="9352"/>
          <a:stretch/>
        </p:blipFill>
        <p:spPr>
          <a:xfrm>
            <a:off x="5050971" y="1545770"/>
            <a:ext cx="4859382" cy="4702629"/>
          </a:xfrm>
          <a:prstGeom prst="rect">
            <a:avLst/>
          </a:prstGeom>
        </p:spPr>
      </p:pic>
      <p:pic>
        <p:nvPicPr>
          <p:cNvPr id="5" name="Picture 4"/>
          <p:cNvPicPr>
            <a:picLocks noChangeAspect="1"/>
          </p:cNvPicPr>
          <p:nvPr/>
        </p:nvPicPr>
        <p:blipFill rotWithShape="1">
          <a:blip r:embed="rId3"/>
          <a:srcRect l="38643" t="10736" r="38857" b="81747"/>
          <a:stretch/>
        </p:blipFill>
        <p:spPr>
          <a:xfrm>
            <a:off x="5059680" y="835571"/>
            <a:ext cx="2743200" cy="496388"/>
          </a:xfrm>
          <a:prstGeom prst="rect">
            <a:avLst/>
          </a:prstGeom>
        </p:spPr>
      </p:pic>
      <p:pic>
        <p:nvPicPr>
          <p:cNvPr id="6" name="Picture 5"/>
          <p:cNvPicPr>
            <a:picLocks noChangeAspect="1"/>
          </p:cNvPicPr>
          <p:nvPr/>
        </p:nvPicPr>
        <p:blipFill rotWithShape="1">
          <a:blip r:embed="rId4"/>
          <a:srcRect l="38571" t="10341" r="38786" b="81615"/>
          <a:stretch/>
        </p:blipFill>
        <p:spPr>
          <a:xfrm>
            <a:off x="7149736" y="159755"/>
            <a:ext cx="2760617" cy="531223"/>
          </a:xfrm>
          <a:prstGeom prst="rect">
            <a:avLst/>
          </a:prstGeom>
        </p:spPr>
      </p:pic>
      <p:cxnSp>
        <p:nvCxnSpPr>
          <p:cNvPr id="8" name="Straight Arrow Connector 7"/>
          <p:cNvCxnSpPr>
            <a:stCxn id="5" idx="2"/>
          </p:cNvCxnSpPr>
          <p:nvPr/>
        </p:nvCxnSpPr>
        <p:spPr>
          <a:xfrm>
            <a:off x="6431280" y="1331959"/>
            <a:ext cx="2878183" cy="85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7149736" y="690978"/>
            <a:ext cx="1380309"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639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993</TotalTime>
  <Words>734</Words>
  <Application>Microsoft Macintosh PowerPoint</Application>
  <PresentationFormat>Widescreen</PresentationFormat>
  <Paragraphs>82</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Paperless Restaurant App</vt:lpstr>
      <vt:lpstr>Technologies Used</vt:lpstr>
      <vt:lpstr>Front-end Framework </vt:lpstr>
      <vt:lpstr>Back-end Framework </vt:lpstr>
      <vt:lpstr>Database Management System </vt:lpstr>
      <vt:lpstr>Middleware</vt:lpstr>
      <vt:lpstr>Login</vt:lpstr>
      <vt:lpstr>Waiter View</vt:lpstr>
      <vt:lpstr>Kitchen View</vt:lpstr>
      <vt:lpstr>Counter View</vt:lpstr>
      <vt:lpstr>Admin View</vt:lpstr>
      <vt:lpstr>Alternatives</vt:lpstr>
      <vt:lpstr>Extra</vt:lpstr>
      <vt:lpstr>Thank you for listening!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Paperless Restaurant App</dc:title>
  <dc:creator>Home</dc:creator>
  <cp:lastModifiedBy>Cody Lawson</cp:lastModifiedBy>
  <cp:revision>85</cp:revision>
  <dcterms:created xsi:type="dcterms:W3CDTF">2019-03-09T18:24:09Z</dcterms:created>
  <dcterms:modified xsi:type="dcterms:W3CDTF">2019-03-21T11:00:07Z</dcterms:modified>
</cp:coreProperties>
</file>